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9" r:id="rId3"/>
    <p:sldId id="286" r:id="rId4"/>
    <p:sldId id="280" r:id="rId5"/>
    <p:sldId id="282" r:id="rId6"/>
    <p:sldId id="284" r:id="rId7"/>
    <p:sldId id="285" r:id="rId8"/>
    <p:sldId id="27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6F23C3-8972-312A-D8C0-E3E8BB909068}" v="504" dt="2022-10-27T17:02:19.978"/>
    <p1510:client id="{20CB8B35-9DF9-4320-D5B9-21A6A2845A5E}" v="135" dt="2022-10-26T21:40:26.307"/>
    <p1510:client id="{496C90A6-9B72-C667-2E07-5206D8740FA6}" v="43" dt="2022-12-13T09:34:03.580"/>
    <p1510:client id="{6151F635-65C2-6A38-1119-0E17E0BEDC5E}" v="30" dt="2022-12-19T20:47:11.730"/>
    <p1510:client id="{6CF32DD9-E20A-F0D7-BFBE-2F361A835790}" v="37" dt="2022-12-20T17:10:03.245"/>
    <p1510:client id="{6F1618C8-D890-B01B-DD0D-1A6032B1FCE6}" v="9" dt="2022-12-19T21:14:38.895"/>
    <p1510:client id="{770FFB87-4B3C-E06D-BDFD-0080AF6329BA}" v="314" dt="2021-11-23T12:39:20.534"/>
    <p1510:client id="{77AA787B-EFFD-AF5C-614E-42347DFDC81E}" v="806" dt="2022-12-19T17:21:41.185"/>
    <p1510:client id="{7EA38880-A9A8-4F75-83AE-3AE5F21CD27A}" v="89" dt="2021-11-22T22:46:41.460"/>
    <p1510:client id="{8A39CFB1-BED0-F025-8B14-C21D6BDAAEEB}" v="27" dt="2022-10-26T21:14:53.977"/>
    <p1510:client id="{8DE6B5E8-8385-F7CF-FCCD-CA501CDF276A}" v="2" dt="2022-12-12T15:45:46.522"/>
    <p1510:client id="{97010585-251B-005D-C902-C31262A19FED}" v="1699" dt="2022-12-11T15:16:47.753"/>
    <p1510:client id="{A81564A2-F1AD-21C6-F76C-FEEC38560871}" v="41" dt="2021-11-23T08:19:06.310"/>
    <p1510:client id="{AF34E4E2-E41A-52A3-8A57-6F437E218D77}" v="5" dt="2022-12-19T19:43:08.346"/>
    <p1510:client id="{B075F540-FE63-83C3-CA4B-F9DE6DDC22E4}" v="280" dt="2021-11-23T07:45:36.669"/>
    <p1510:client id="{BA8EF836-CEBF-1DB2-196C-6AD8DE8EAECF}" v="688" dt="2022-10-27T21:57:48.277"/>
    <p1510:client id="{D1715619-6E0A-B894-7227-A80074D329B7}" v="40" dt="2022-10-28T10:02:53.044"/>
    <p1510:client id="{E20890E5-613D-40E4-9061-9AECEADD3368}" v="1262" dt="2022-04-18T10:48:50.427"/>
    <p1510:client id="{F1522F2D-22EC-4CAD-B16A-83E242110E3E}" v="18" dt="2022-10-28T12:08:37.882"/>
    <p1510:client id="{F8B544D6-01EC-BE58-4FCF-A616FDF255E9}" v="12" dt="2022-12-19T20:59:18.9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108" autoAdjust="0"/>
    <p:restoredTop sz="94660"/>
  </p:normalViewPr>
  <p:slideViewPr>
    <p:cSldViewPr snapToGrid="0">
      <p:cViewPr varScale="1">
        <p:scale>
          <a:sx n="88" d="100"/>
          <a:sy n="88" d="100"/>
        </p:scale>
        <p:origin x="21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12/21/2022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12/21/2022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12/21/2022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12/21/2022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12/21/2022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12/21/2022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12/21/2022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12/21/2022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12/21/2022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12/21/2022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12/21/2022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12/21/2022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End-to-End Object Detection with Transformers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03276" y="4960137"/>
            <a:ext cx="3200400" cy="146304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Calibri"/>
                <a:cs typeface="Calibri"/>
              </a:rPr>
              <a:t>Irimia Elena-Larisa</a:t>
            </a:r>
            <a:endParaRPr lang="en-US" sz="2800" dirty="0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41469D4B-DB9A-47FC-8294-01AD5FAC9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10">
            <a:extLst>
              <a:ext uri="{FF2B5EF4-FFF2-40B4-BE49-F238E27FC236}">
                <a16:creationId xmlns:a16="http://schemas.microsoft.com/office/drawing/2014/main" id="{05A7C8BF-572A-A87E-7678-146CF6A745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45" r="16114"/>
          <a:stretch/>
        </p:blipFill>
        <p:spPr>
          <a:xfrm>
            <a:off x="20" y="10"/>
            <a:ext cx="7373769" cy="4571990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218DFDB1-A7A2-F7C2-34CF-74AE4A31FC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967" r="18140" b="-1"/>
          <a:stretch/>
        </p:blipFill>
        <p:spPr>
          <a:xfrm>
            <a:off x="7527058" y="10"/>
            <a:ext cx="4664942" cy="457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163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94F52-E8EE-42EA-AEFC-6A9750FC7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4255443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1. CONTEXT</a:t>
            </a:r>
          </a:p>
        </p:txBody>
      </p:sp>
      <p:pic>
        <p:nvPicPr>
          <p:cNvPr id="3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AB8A6921-D83D-158E-C0BF-C210F942B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973132" y="1632605"/>
            <a:ext cx="6402356" cy="32212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76E225-F83E-A146-0CD1-A21541C3E77C}"/>
              </a:ext>
            </a:extLst>
          </p:cNvPr>
          <p:cNvSpPr txBox="1"/>
          <p:nvPr/>
        </p:nvSpPr>
        <p:spPr>
          <a:xfrm>
            <a:off x="9180695" y="6448786"/>
            <a:ext cx="194900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alibri"/>
                <a:cs typeface="Calibri"/>
              </a:rPr>
              <a:t>Vaswani et al. [2]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ADD110-F0F3-35E7-3337-D8C299949922}"/>
              </a:ext>
            </a:extLst>
          </p:cNvPr>
          <p:cNvSpPr txBox="1"/>
          <p:nvPr/>
        </p:nvSpPr>
        <p:spPr>
          <a:xfrm>
            <a:off x="503335" y="2971932"/>
            <a:ext cx="867115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cap="all" spc="100" dirty="0">
                <a:solidFill>
                  <a:srgbClr val="0D0D0D"/>
                </a:solidFill>
                <a:latin typeface="Tw Cen MT Condensed"/>
              </a:rPr>
              <a:t>WHY DON'T WE USE A FULL IMAGE FOR TRANSFORMER?</a:t>
            </a:r>
            <a:endParaRPr lang="en-US" sz="3600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D010596-E796-150E-CE68-832FB1958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221" y="3818683"/>
            <a:ext cx="3421693" cy="1955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059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77BEAD1-6DF7-A03E-13E0-9B6472D30972}"/>
              </a:ext>
            </a:extLst>
          </p:cNvPr>
          <p:cNvSpPr txBox="1"/>
          <p:nvPr/>
        </p:nvSpPr>
        <p:spPr>
          <a:xfrm>
            <a:off x="1071756" y="856477"/>
            <a:ext cx="9621046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5000" cap="all" spc="100" dirty="0">
                <a:latin typeface="Tw Cen MT Condensed"/>
                <a:ea typeface="+mn-lt"/>
                <a:cs typeface="+mn-lt"/>
              </a:rPr>
              <a:t>PATCH EMBEDDINGS in vision transformer</a:t>
            </a:r>
            <a:endParaRPr lang="en-US" sz="5000" dirty="0">
              <a:latin typeface="Tw Cen MT Condense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3798A4-941A-425F-9976-E87D3435F5AC}"/>
              </a:ext>
            </a:extLst>
          </p:cNvPr>
          <p:cNvSpPr txBox="1"/>
          <p:nvPr/>
        </p:nvSpPr>
        <p:spPr>
          <a:xfrm>
            <a:off x="916495" y="2253933"/>
            <a:ext cx="5911777" cy="1504246"/>
          </a:xfrm>
          <a:prstGeom prst="rect">
            <a:avLst/>
          </a:prstGeom>
        </p:spPr>
        <p:txBody>
          <a:bodyPr rot="0" spcFirstLastPara="0" vertOverflow="overflow" horzOverflow="overflow" vert="horz" lIns="45720" tIns="45720" rIns="4572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342900" indent="-34290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/>
              <a:buChar char="•"/>
            </a:pPr>
            <a:r>
              <a:rPr lang="en-US" sz="2000" dirty="0">
                <a:latin typeface="Calibri"/>
                <a:ea typeface="+mn-lt"/>
                <a:cs typeface="Calibri"/>
              </a:rPr>
              <a:t>Image of size (3,244,244)</a:t>
            </a:r>
            <a:endParaRPr lang="en-US" sz="2000" dirty="0">
              <a:ea typeface="+mn-lt"/>
              <a:cs typeface="+mn-lt"/>
            </a:endParaRPr>
          </a:p>
          <a:p>
            <a:pPr marL="342900" indent="-34290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/>
              <a:buChar char="•"/>
            </a:pPr>
            <a:r>
              <a:rPr lang="en-US" sz="2000" dirty="0">
                <a:latin typeface="Calibri"/>
                <a:ea typeface="+mn-lt"/>
                <a:cs typeface="+mn-lt"/>
              </a:rPr>
              <a:t>Divided into 196 (14 ∗ 14) patches of size 3 ∗ 16 ∗ 16</a:t>
            </a:r>
            <a:endParaRPr lang="en-US" sz="2000" dirty="0">
              <a:latin typeface="Calibri"/>
              <a:cs typeface="Calibri"/>
            </a:endParaRPr>
          </a:p>
          <a:p>
            <a:pPr marL="342900" indent="-34290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/>
              <a:buChar char="•"/>
            </a:pPr>
            <a:r>
              <a:rPr lang="en-US" sz="2000" dirty="0">
                <a:latin typeface="Calibri"/>
                <a:ea typeface="+mn-lt"/>
                <a:cs typeface="+mn-lt"/>
              </a:rPr>
              <a:t>D16 ∗ 14 = 224 (original image size)</a:t>
            </a:r>
            <a:endParaRPr lang="en-US" sz="2000" dirty="0">
              <a:latin typeface="Calibri"/>
              <a:cs typeface="Calibri"/>
            </a:endParaRPr>
          </a:p>
          <a:p>
            <a:pPr marL="342900" indent="-34290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/>
              <a:buChar char="•"/>
            </a:pPr>
            <a:endParaRPr lang="en-US" sz="2000" dirty="0">
              <a:latin typeface="Tw Cen MT"/>
              <a:cs typeface="Calibri"/>
            </a:endParaRPr>
          </a:p>
        </p:txBody>
      </p:sp>
      <p:pic>
        <p:nvPicPr>
          <p:cNvPr id="9" name="Picture 9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0764F2E-311F-032E-F624-482E3CED4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815" y="3987270"/>
            <a:ext cx="5481854" cy="2284677"/>
          </a:xfrm>
          <a:prstGeom prst="rect">
            <a:avLst/>
          </a:prstGeom>
        </p:spPr>
      </p:pic>
      <p:pic>
        <p:nvPicPr>
          <p:cNvPr id="11" name="Picture 11" descr="A picture containing diagram&#10;&#10;Description automatically generated">
            <a:extLst>
              <a:ext uri="{FF2B5EF4-FFF2-40B4-BE49-F238E27FC236}">
                <a16:creationId xmlns:a16="http://schemas.microsoft.com/office/drawing/2014/main" id="{0EEAD7C3-B3DD-4397-E473-BF9DD9C5D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0346" y="3933190"/>
            <a:ext cx="5486431" cy="228173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652C367-A743-0407-FB4B-78E5791D692A}"/>
              </a:ext>
            </a:extLst>
          </p:cNvPr>
          <p:cNvSpPr txBox="1"/>
          <p:nvPr/>
        </p:nvSpPr>
        <p:spPr>
          <a:xfrm>
            <a:off x="7089402" y="2257003"/>
            <a:ext cx="4251465" cy="1459423"/>
          </a:xfrm>
          <a:prstGeom prst="rect">
            <a:avLst/>
          </a:prstGeom>
        </p:spPr>
        <p:txBody>
          <a:bodyPr rot="0" spcFirstLastPara="0" vertOverflow="overflow" horzOverflow="overflow" vert="horz" lIns="45720" tIns="45720" rIns="4572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342900" indent="-34290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/>
              <a:buChar char="•"/>
            </a:pPr>
            <a:r>
              <a:rPr lang="en-US" sz="2000" dirty="0">
                <a:latin typeface="Calibri"/>
                <a:ea typeface="+mn-lt"/>
                <a:cs typeface="Calibri"/>
              </a:rPr>
              <a:t>So</a:t>
            </a:r>
            <a:r>
              <a:rPr lang="en-US" sz="2000" dirty="0">
                <a:latin typeface="Calibri"/>
                <a:ea typeface="+mn-lt"/>
                <a:cs typeface="+mn-lt"/>
              </a:rPr>
              <a:t> after that, we have </a:t>
            </a:r>
            <a:r>
              <a:rPr lang="en-US" sz="2000" b="1" dirty="0">
                <a:latin typeface="Calibri"/>
                <a:ea typeface="+mn-lt"/>
                <a:cs typeface="+mn-lt"/>
              </a:rPr>
              <a:t>196</a:t>
            </a:r>
            <a:r>
              <a:rPr lang="en-US" sz="2000" dirty="0">
                <a:latin typeface="Calibri"/>
                <a:ea typeface="+mn-lt"/>
                <a:cs typeface="+mn-lt"/>
              </a:rPr>
              <a:t> vectors of size </a:t>
            </a:r>
            <a:r>
              <a:rPr lang="en-US" sz="2000" b="1" dirty="0">
                <a:latin typeface="Calibri"/>
                <a:ea typeface="+mn-lt"/>
                <a:cs typeface="+mn-lt"/>
              </a:rPr>
              <a:t>768</a:t>
            </a:r>
            <a:r>
              <a:rPr lang="en-US" sz="2000" dirty="0">
                <a:latin typeface="Calibri"/>
                <a:ea typeface="+mn-lt"/>
                <a:cs typeface="+mn-lt"/>
              </a:rPr>
              <a:t>, a matrix of size (196,768)</a:t>
            </a:r>
            <a:endParaRPr lang="en-US" sz="2000">
              <a:latin typeface="Calibri"/>
              <a:ea typeface="+mn-lt"/>
              <a:cs typeface="Calibri"/>
            </a:endParaRPr>
          </a:p>
          <a:p>
            <a:pPr marL="342900" indent="-34290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/>
              <a:buChar char="•"/>
            </a:pPr>
            <a:r>
              <a:rPr lang="en-US" sz="2000" dirty="0">
                <a:latin typeface="Calibri"/>
                <a:ea typeface="+mn-lt"/>
                <a:cs typeface="+mn-lt"/>
              </a:rPr>
              <a:t>Each patch is converted into a vector of size 3 ∗ 16 ∗ 16 = 768</a:t>
            </a:r>
            <a:endParaRPr lang="en-US" sz="2000" dirty="0">
              <a:latin typeface="Calibri"/>
              <a:cs typeface="Calibri"/>
            </a:endParaRPr>
          </a:p>
          <a:p>
            <a:pPr marL="342900" indent="-34290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/>
              <a:buChar char="•"/>
            </a:pPr>
            <a:endParaRPr lang="en-US" sz="2000" dirty="0">
              <a:latin typeface="Tw Cen M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2954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94F52-E8EE-42EA-AEFC-6A9750FC7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2. DETR</a:t>
            </a:r>
            <a:r>
              <a:rPr lang="en-US" b="1" dirty="0"/>
              <a:t> </a:t>
            </a:r>
            <a:endParaRPr lang="en-US" dirty="0"/>
          </a:p>
        </p:txBody>
      </p:sp>
      <p:sp>
        <p:nvSpPr>
          <p:cNvPr id="856" name="TextBox 855">
            <a:extLst>
              <a:ext uri="{FF2B5EF4-FFF2-40B4-BE49-F238E27FC236}">
                <a16:creationId xmlns:a16="http://schemas.microsoft.com/office/drawing/2014/main" id="{45CDD8BA-14BC-2926-A91B-0FE69FB09C1B}"/>
              </a:ext>
            </a:extLst>
          </p:cNvPr>
          <p:cNvSpPr txBox="1"/>
          <p:nvPr/>
        </p:nvSpPr>
        <p:spPr>
          <a:xfrm>
            <a:off x="776472" y="2022862"/>
            <a:ext cx="10638818" cy="1414947"/>
          </a:xfrm>
          <a:prstGeom prst="rect">
            <a:avLst/>
          </a:prstGeom>
        </p:spPr>
        <p:txBody>
          <a:bodyPr rot="0" spcFirstLastPara="0" vertOverflow="overflow" horzOverflow="overflow" vert="horz" lIns="45720" tIns="45720" rIns="4572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342900" indent="-34290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/>
              <a:buChar char="•"/>
            </a:pPr>
            <a:r>
              <a:rPr lang="en-US" sz="2000" b="1" dirty="0">
                <a:latin typeface="Calibri"/>
                <a:ea typeface="+mn-lt"/>
                <a:cs typeface="+mn-lt"/>
              </a:rPr>
              <a:t>DETR</a:t>
            </a:r>
            <a:r>
              <a:rPr lang="en-US" sz="2000" dirty="0">
                <a:latin typeface="Calibri"/>
                <a:ea typeface="+mn-lt"/>
                <a:cs typeface="+mn-lt"/>
              </a:rPr>
              <a:t> (</a:t>
            </a:r>
            <a:r>
              <a:rPr lang="en-US" sz="2000" b="1" dirty="0">
                <a:latin typeface="Calibri"/>
                <a:ea typeface="+mn-lt"/>
                <a:cs typeface="+mn-lt"/>
              </a:rPr>
              <a:t>De</a:t>
            </a:r>
            <a:r>
              <a:rPr lang="en-US" sz="2000" dirty="0">
                <a:latin typeface="Calibri"/>
                <a:ea typeface="+mn-lt"/>
                <a:cs typeface="+mn-lt"/>
              </a:rPr>
              <a:t>tection</a:t>
            </a:r>
            <a:r>
              <a:rPr lang="en-US" sz="2000" b="1" dirty="0">
                <a:latin typeface="Calibri"/>
                <a:ea typeface="+mn-lt"/>
                <a:cs typeface="+mn-lt"/>
              </a:rPr>
              <a:t> Tr</a:t>
            </a:r>
            <a:r>
              <a:rPr lang="en-US" sz="2000" dirty="0">
                <a:latin typeface="Calibri"/>
                <a:ea typeface="+mn-lt"/>
                <a:cs typeface="+mn-lt"/>
              </a:rPr>
              <a:t>ansformer) treats an object detection problem as a direct set prediction problem with the help of an encoder-decoder architecture based on transformers</a:t>
            </a:r>
            <a:endParaRPr lang="en-US" sz="2000">
              <a:latin typeface="Calibri"/>
              <a:ea typeface="+mn-lt"/>
              <a:cs typeface="Calibri"/>
            </a:endParaRPr>
          </a:p>
          <a:p>
            <a:pPr marL="342900" indent="-34290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/>
              <a:buChar char="•"/>
            </a:pPr>
            <a:r>
              <a:rPr lang="en-US" sz="2000" dirty="0">
                <a:latin typeface="Calibri"/>
                <a:ea typeface="+mn-lt"/>
                <a:cs typeface="+mn-lt"/>
              </a:rPr>
              <a:t>Uses bipartite matching between predicted and ground truth objects which ensures one-to-one mapping between predicted and ground truth objects/bounding boxes</a:t>
            </a:r>
          </a:p>
        </p:txBody>
      </p:sp>
      <p:pic>
        <p:nvPicPr>
          <p:cNvPr id="3" name="Picture 3" descr="A picture containing text, sky, way, road&#10;&#10;Description automatically generated">
            <a:extLst>
              <a:ext uri="{FF2B5EF4-FFF2-40B4-BE49-F238E27FC236}">
                <a16:creationId xmlns:a16="http://schemas.microsoft.com/office/drawing/2014/main" id="{0C982EB2-F1BB-FB7C-78B4-C46912539C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026" y="3881505"/>
            <a:ext cx="5114587" cy="2279007"/>
          </a:xfrm>
          <a:prstGeom prst="rect">
            <a:avLst/>
          </a:prstGeom>
        </p:spPr>
      </p:pic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FCB12839-4CBA-9CB5-DAFB-2AFBCACCD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5895" y="3802974"/>
            <a:ext cx="4789930" cy="236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253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94F52-E8EE-42EA-AEFC-6A9750FC7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281097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3. the architecture model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1CD4D4-5F24-F73E-A48F-DCCD4C8A37E5}"/>
              </a:ext>
            </a:extLst>
          </p:cNvPr>
          <p:cNvSpPr txBox="1"/>
          <p:nvPr/>
        </p:nvSpPr>
        <p:spPr>
          <a:xfrm>
            <a:off x="9759461" y="5612423"/>
            <a:ext cx="180975" cy="3619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EBA4B46-0083-DF52-D937-7510BB64194E}"/>
              </a:ext>
            </a:extLst>
          </p:cNvPr>
          <p:cNvSpPr txBox="1"/>
          <p:nvPr/>
        </p:nvSpPr>
        <p:spPr>
          <a:xfrm>
            <a:off x="8425961" y="3135923"/>
            <a:ext cx="180975" cy="3619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021D2C-DFD7-AD99-032B-703DE3CF449A}"/>
              </a:ext>
            </a:extLst>
          </p:cNvPr>
          <p:cNvSpPr txBox="1"/>
          <p:nvPr/>
        </p:nvSpPr>
        <p:spPr>
          <a:xfrm>
            <a:off x="607719" y="2162387"/>
            <a:ext cx="7743218" cy="2081826"/>
          </a:xfrm>
          <a:prstGeom prst="rect">
            <a:avLst/>
          </a:prstGeom>
        </p:spPr>
        <p:txBody>
          <a:bodyPr rot="0" spcFirstLastPara="0" vertOverflow="overflow" horzOverflow="overflow" vert="horz" lIns="45720" tIns="45720" rIns="4572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342900" indent="-34290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/>
              <a:buChar char="•"/>
            </a:pPr>
            <a:r>
              <a:rPr lang="en-US" sz="2000" dirty="0">
                <a:latin typeface="Calibri"/>
                <a:ea typeface="+mn-lt"/>
                <a:cs typeface="Calibri"/>
              </a:rPr>
              <a:t>Two things are essential for direct set predictions in detection:</a:t>
            </a:r>
          </a:p>
          <a:p>
            <a:pPr marL="800100" lvl="1" indent="-342900" defTabSz="914400">
              <a:buClr>
                <a:schemeClr val="accent1"/>
              </a:buClr>
              <a:buFont typeface="Arial,Sans-Serif"/>
              <a:buChar char="•"/>
            </a:pPr>
            <a:r>
              <a:rPr lang="en-US" sz="2000" dirty="0">
                <a:latin typeface="Calibri"/>
                <a:ea typeface="+mn-lt"/>
                <a:cs typeface="Calibri"/>
              </a:rPr>
              <a:t>A set prediction loss that forces unique matching between predicted and ground truth boxes</a:t>
            </a:r>
            <a:endParaRPr lang="en-US" sz="2000" dirty="0">
              <a:ea typeface="+mn-lt"/>
              <a:cs typeface="+mn-lt"/>
            </a:endParaRPr>
          </a:p>
          <a:p>
            <a:pPr marL="800100" lvl="1" indent="-342900" defTabSz="914400">
              <a:buClr>
                <a:schemeClr val="accent1"/>
              </a:buClr>
              <a:buFont typeface="Arial,Sans-Serif"/>
              <a:buChar char="•"/>
            </a:pPr>
            <a:r>
              <a:rPr lang="en-US" sz="2000" dirty="0">
                <a:latin typeface="Calibri"/>
                <a:ea typeface="+mn-lt"/>
                <a:cs typeface="Calibri"/>
              </a:rPr>
              <a:t>An architecture that predicts (in a single pass) a set of objects and models their relation</a:t>
            </a:r>
            <a:endParaRPr lang="en-US" sz="2000" dirty="0">
              <a:ea typeface="+mn-lt"/>
              <a:cs typeface="+mn-lt"/>
            </a:endParaRPr>
          </a:p>
          <a:p>
            <a:pPr marL="800100" lvl="1" indent="-34290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/>
              <a:buChar char="•"/>
            </a:pPr>
            <a:endParaRPr lang="en-US" sz="2000" dirty="0">
              <a:latin typeface="Calibri"/>
              <a:ea typeface="+mn-lt"/>
              <a:cs typeface="Calibri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sz="2000" dirty="0">
              <a:latin typeface="Calibri"/>
              <a:cs typeface="Calibri"/>
            </a:endParaRPr>
          </a:p>
        </p:txBody>
      </p:sp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BFD5D53D-23EA-54CC-2119-9E7FFA6FCF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7151" y="4010597"/>
            <a:ext cx="7733762" cy="217788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2B015DA-7CA8-B58A-8253-E403545DBC98}"/>
              </a:ext>
            </a:extLst>
          </p:cNvPr>
          <p:cNvSpPr txBox="1"/>
          <p:nvPr/>
        </p:nvSpPr>
        <p:spPr>
          <a:xfrm>
            <a:off x="7366219" y="6194572"/>
            <a:ext cx="194900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alibri"/>
                <a:cs typeface="Calibri"/>
              </a:rPr>
              <a:t>Carion et al. [1]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01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94F52-E8EE-42EA-AEFC-6A9750FC7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5. CONCLUSIONS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C90E660-1074-6C65-FD27-F78ABBFA3093}"/>
              </a:ext>
            </a:extLst>
          </p:cNvPr>
          <p:cNvSpPr txBox="1">
            <a:spLocks/>
          </p:cNvSpPr>
          <p:nvPr/>
        </p:nvSpPr>
        <p:spPr>
          <a:xfrm>
            <a:off x="809480" y="2500648"/>
            <a:ext cx="6066818" cy="402336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2020104020603" pitchFamily="34" charset="0"/>
              <a:buChar char="•"/>
            </a:pPr>
            <a:r>
              <a:rPr lang="en-US" sz="2000" dirty="0">
                <a:latin typeface="Calibri"/>
                <a:cs typeface="Calibri"/>
              </a:rPr>
              <a:t>Vision Transformers are still a recent topic in the Computer Vision discipline</a:t>
            </a:r>
          </a:p>
          <a:p>
            <a:pPr marL="342900" indent="-342900">
              <a:buFont typeface="Arial" panose="020B0602020104020603" pitchFamily="34" charset="0"/>
              <a:buChar char="•"/>
            </a:pPr>
            <a:r>
              <a:rPr lang="en-US" sz="2000" dirty="0">
                <a:latin typeface="Calibri"/>
                <a:cs typeface="Calibri"/>
              </a:rPr>
              <a:t>Such networks have achieved more highly competitive performance than CNNs in Object Detection task</a:t>
            </a:r>
          </a:p>
          <a:p>
            <a:pPr marL="342900" indent="-342900">
              <a:buFont typeface="Arial" panose="020B0602020104020603" pitchFamily="34" charset="0"/>
              <a:buChar char="•"/>
            </a:pPr>
            <a:r>
              <a:rPr lang="en-US" sz="2000" dirty="0">
                <a:latin typeface="Calibri"/>
                <a:cs typeface="Calibri"/>
              </a:rPr>
              <a:t>There is an important constraint that makes their application rather challenging, the need for large datasets</a:t>
            </a:r>
          </a:p>
          <a:p>
            <a:pPr marL="342900" indent="-342900">
              <a:buFont typeface="Arial" panose="020B0602020104020603" pitchFamily="34" charset="0"/>
              <a:buChar char="•"/>
            </a:pPr>
            <a:endParaRPr lang="en-US"/>
          </a:p>
          <a:p>
            <a:pPr marL="342900" indent="-342900">
              <a:spcBef>
                <a:spcPts val="1000"/>
              </a:spcBef>
              <a:spcAft>
                <a:spcPts val="0"/>
              </a:spcAft>
              <a:buFont typeface="Arial,Sans-Serif" panose="020B0602020104020603" pitchFamily="34" charset="0"/>
              <a:buChar char="•"/>
            </a:pPr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40BAE5E6-5225-2282-8CA4-378FA78EDB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12" r="5919" b="-1"/>
          <a:stretch/>
        </p:blipFill>
        <p:spPr>
          <a:xfrm>
            <a:off x="7552266" y="10"/>
            <a:ext cx="4639733" cy="4233662"/>
          </a:xfrm>
          <a:prstGeom prst="rect">
            <a:avLst/>
          </a:prstGeom>
        </p:spPr>
      </p:pic>
      <p:pic>
        <p:nvPicPr>
          <p:cNvPr id="3" name="Picture 4" descr="A picture containing text, building, road, outdoor&#10;&#10;Description automatically generated">
            <a:extLst>
              <a:ext uri="{FF2B5EF4-FFF2-40B4-BE49-F238E27FC236}">
                <a16:creationId xmlns:a16="http://schemas.microsoft.com/office/drawing/2014/main" id="{65D38596-38B5-23AE-3D15-4010D4D5CC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509" r="-3" b="-3"/>
          <a:stretch/>
        </p:blipFill>
        <p:spPr>
          <a:xfrm>
            <a:off x="7552266" y="4233673"/>
            <a:ext cx="4639733" cy="2624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860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Rectangle 867">
            <a:extLst>
              <a:ext uri="{FF2B5EF4-FFF2-40B4-BE49-F238E27FC236}">
                <a16:creationId xmlns:a16="http://schemas.microsoft.com/office/drawing/2014/main" id="{57D175FC-84CC-4D12-A5E2-FA27D934E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52265" cy="6858000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094F52-E8EE-42EA-AEFC-6A9750FC7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237" y="658284"/>
            <a:ext cx="6066816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REFERENCES:</a:t>
            </a:r>
          </a:p>
        </p:txBody>
      </p:sp>
      <p:cxnSp>
        <p:nvCxnSpPr>
          <p:cNvPr id="870" name="Straight Connector 869">
            <a:extLst>
              <a:ext uri="{FF2B5EF4-FFF2-40B4-BE49-F238E27FC236}">
                <a16:creationId xmlns:a16="http://schemas.microsoft.com/office/drawing/2014/main" id="{8AC38328-2D50-4DDB-BD20-28DE12E49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C90E660-1074-6C65-FD27-F78ABBFA3093}"/>
              </a:ext>
            </a:extLst>
          </p:cNvPr>
          <p:cNvSpPr txBox="1">
            <a:spLocks/>
          </p:cNvSpPr>
          <p:nvPr/>
        </p:nvSpPr>
        <p:spPr>
          <a:xfrm>
            <a:off x="710233" y="2477271"/>
            <a:ext cx="10869635" cy="3791814"/>
          </a:xfrm>
          <a:prstGeom prst="rect">
            <a:avLst/>
          </a:prstGeom>
        </p:spPr>
        <p:txBody>
          <a:bodyPr vert="horz" lIns="45720" tIns="45720" rIns="45720" bIns="45720" rtlCol="0" anchor="t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2000" b="1" dirty="0">
                <a:latin typeface="Calibri"/>
                <a:ea typeface="+mn-lt"/>
                <a:cs typeface="+mn-lt"/>
              </a:rPr>
              <a:t>[1] </a:t>
            </a:r>
            <a:r>
              <a:rPr lang="en-US" sz="2000" dirty="0">
                <a:latin typeface="Calibri"/>
                <a:ea typeface="+mn-lt"/>
                <a:cs typeface="+mn-lt"/>
              </a:rPr>
              <a:t>Carion, N., Massa, F., </a:t>
            </a:r>
            <a:r>
              <a:rPr lang="en-US" sz="2000" dirty="0" err="1">
                <a:latin typeface="Calibri"/>
                <a:ea typeface="+mn-lt"/>
                <a:cs typeface="+mn-lt"/>
              </a:rPr>
              <a:t>Synnaeve</a:t>
            </a:r>
            <a:r>
              <a:rPr lang="en-US" sz="2000" dirty="0">
                <a:latin typeface="Calibri"/>
                <a:ea typeface="+mn-lt"/>
                <a:cs typeface="+mn-lt"/>
              </a:rPr>
              <a:t>, G., </a:t>
            </a:r>
            <a:r>
              <a:rPr lang="en-US" sz="2000" dirty="0" err="1">
                <a:latin typeface="Calibri"/>
                <a:ea typeface="+mn-lt"/>
                <a:cs typeface="+mn-lt"/>
              </a:rPr>
              <a:t>Usunier</a:t>
            </a:r>
            <a:r>
              <a:rPr lang="en-US" sz="2000" dirty="0">
                <a:latin typeface="Calibri"/>
                <a:ea typeface="+mn-lt"/>
                <a:cs typeface="+mn-lt"/>
              </a:rPr>
              <a:t>, N., Kirillov, A., </a:t>
            </a:r>
            <a:r>
              <a:rPr lang="en-US" sz="2000" dirty="0" err="1">
                <a:latin typeface="Calibri"/>
                <a:ea typeface="+mn-lt"/>
                <a:cs typeface="+mn-lt"/>
              </a:rPr>
              <a:t>Zagoruyko</a:t>
            </a:r>
            <a:r>
              <a:rPr lang="en-US" sz="2000" dirty="0">
                <a:latin typeface="Calibri"/>
                <a:ea typeface="+mn-lt"/>
                <a:cs typeface="+mn-lt"/>
              </a:rPr>
              <a:t>, S., 2020. End-to-end object detection with transformers, in: </a:t>
            </a:r>
            <a:r>
              <a:rPr lang="en-US" sz="2000" dirty="0" err="1">
                <a:latin typeface="Calibri"/>
                <a:ea typeface="+mn-lt"/>
                <a:cs typeface="+mn-lt"/>
              </a:rPr>
              <a:t>Vedaldi</a:t>
            </a:r>
            <a:r>
              <a:rPr lang="en-US" sz="2000" dirty="0">
                <a:latin typeface="Calibri"/>
                <a:ea typeface="+mn-lt"/>
                <a:cs typeface="+mn-lt"/>
              </a:rPr>
              <a:t>, A., Bischof, H., Brox, T., Frahm, J. (Eds.), Computer Vision - ECCV 2020 - 16th European Conference, Glasgow, UK, August 23-28, 2020, Proceedings, Part I, Springer. pp. 213–229. URL: https://doi.org/10.1007/978-3-030-58452-8_13, doi:10.1007/978-3-030-58452-8\_13. </a:t>
            </a:r>
            <a:endParaRPr lang="en-US" sz="2000">
              <a:latin typeface="Calibri"/>
              <a:cs typeface="Calibri"/>
            </a:endParaRPr>
          </a:p>
          <a:p>
            <a:pPr marL="0" indent="0" algn="just">
              <a:buNone/>
            </a:pPr>
            <a:r>
              <a:rPr lang="en-US" sz="2000" b="1" dirty="0">
                <a:latin typeface="Calibri"/>
                <a:ea typeface="+mn-lt"/>
                <a:cs typeface="+mn-lt"/>
              </a:rPr>
              <a:t>[2]</a:t>
            </a:r>
            <a:r>
              <a:rPr lang="en-US" sz="2000" dirty="0">
                <a:latin typeface="Calibri"/>
                <a:ea typeface="+mn-lt"/>
                <a:cs typeface="+mn-lt"/>
              </a:rPr>
              <a:t> Vaswani, A., </a:t>
            </a:r>
            <a:r>
              <a:rPr lang="en-US" sz="2000" dirty="0" err="1">
                <a:latin typeface="Calibri"/>
                <a:ea typeface="+mn-lt"/>
                <a:cs typeface="+mn-lt"/>
              </a:rPr>
              <a:t>Shazeer</a:t>
            </a:r>
            <a:r>
              <a:rPr lang="en-US" sz="2000" dirty="0">
                <a:latin typeface="Calibri"/>
                <a:ea typeface="+mn-lt"/>
                <a:cs typeface="+mn-lt"/>
              </a:rPr>
              <a:t>, N., Parmar, N., </a:t>
            </a:r>
            <a:r>
              <a:rPr lang="en-US" sz="2000" dirty="0" err="1">
                <a:latin typeface="Calibri"/>
                <a:ea typeface="+mn-lt"/>
                <a:cs typeface="+mn-lt"/>
              </a:rPr>
              <a:t>Uszkoreit</a:t>
            </a:r>
            <a:r>
              <a:rPr lang="en-US" sz="2000" dirty="0">
                <a:latin typeface="Calibri"/>
                <a:ea typeface="+mn-lt"/>
                <a:cs typeface="+mn-lt"/>
              </a:rPr>
              <a:t>, J., Jones, L., Gomez, A.N., Kaiser, L., </a:t>
            </a:r>
            <a:r>
              <a:rPr lang="en-US" sz="2000" dirty="0" err="1">
                <a:latin typeface="Calibri"/>
                <a:ea typeface="+mn-lt"/>
                <a:cs typeface="+mn-lt"/>
              </a:rPr>
              <a:t>Polosukhin</a:t>
            </a:r>
            <a:r>
              <a:rPr lang="en-US" sz="2000" dirty="0">
                <a:latin typeface="Calibri"/>
                <a:ea typeface="+mn-lt"/>
                <a:cs typeface="+mn-lt"/>
              </a:rPr>
              <a:t>, I., 2017. Attention is all you need, in: Guyon, I., von </a:t>
            </a:r>
            <a:r>
              <a:rPr lang="en-US" sz="2000" dirty="0" err="1">
                <a:latin typeface="Calibri"/>
                <a:ea typeface="+mn-lt"/>
                <a:cs typeface="+mn-lt"/>
              </a:rPr>
              <a:t>Luxburg</a:t>
            </a:r>
            <a:r>
              <a:rPr lang="en-US" sz="2000" dirty="0">
                <a:latin typeface="Calibri"/>
                <a:ea typeface="+mn-lt"/>
                <a:cs typeface="+mn-lt"/>
              </a:rPr>
              <a:t>, U., </a:t>
            </a:r>
            <a:r>
              <a:rPr lang="en-US" sz="2000" dirty="0" err="1">
                <a:latin typeface="Calibri"/>
                <a:ea typeface="+mn-lt"/>
                <a:cs typeface="+mn-lt"/>
              </a:rPr>
              <a:t>Bengio</a:t>
            </a:r>
            <a:r>
              <a:rPr lang="en-US" sz="2000" dirty="0">
                <a:latin typeface="Calibri"/>
                <a:ea typeface="+mn-lt"/>
                <a:cs typeface="+mn-lt"/>
              </a:rPr>
              <a:t>, S., Wallach, H.M., Fergus, R., Vishwanathan, S.V.N., Garnett, R. (Eds.), Advances in Neural Information Processing Systems 30: Annual Conference on Neural Information Processing Systems 2017, December 4-9, 2017, Long Beach, CA, USA, pp.59986008. </a:t>
            </a:r>
            <a:r>
              <a:rPr lang="en-US" sz="2000" dirty="0" err="1">
                <a:latin typeface="Calibri"/>
                <a:ea typeface="+mn-lt"/>
                <a:cs typeface="+mn-lt"/>
              </a:rPr>
              <a:t>URL:https</a:t>
            </a:r>
            <a:r>
              <a:rPr lang="en-US" sz="2000" dirty="0">
                <a:latin typeface="Calibri"/>
                <a:ea typeface="+mn-lt"/>
                <a:cs typeface="+mn-lt"/>
              </a:rPr>
              <a:t>://proceedings.neurips.cc/paper/2017/hash/3f5ee243547dee91fbd053c1c4a845aa-Abstract. html. </a:t>
            </a:r>
            <a:endParaRPr lang="en-US" sz="2000">
              <a:latin typeface="Calibri"/>
            </a:endParaRPr>
          </a:p>
          <a:p>
            <a:pPr marL="342900" indent="-342900">
              <a:buFont typeface="Arial" panose="020B0602020104020603" pitchFamily="34" charset="0"/>
              <a:buChar char="•"/>
            </a:pPr>
            <a:endParaRPr lang="en-US" sz="1800" dirty="0">
              <a:latin typeface="Calibri"/>
              <a:cs typeface="Calibri"/>
            </a:endParaRPr>
          </a:p>
          <a:p>
            <a:pPr marL="342900" indent="-342900">
              <a:spcBef>
                <a:spcPts val="1000"/>
              </a:spcBef>
              <a:spcAft>
                <a:spcPts val="0"/>
              </a:spcAft>
              <a:buFont typeface="Arial,Sans-Serif" panose="020B0602020104020603" pitchFamily="34" charset="0"/>
              <a:buChar char="•"/>
            </a:pPr>
            <a:endParaRPr lang="en-US" sz="20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86409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6E5F6-BF34-480F-9B13-3DA772AD5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731" y="378752"/>
            <a:ext cx="9928949" cy="6113368"/>
          </a:xfrm>
        </p:spPr>
        <p:txBody>
          <a:bodyPr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Thank you for your attention!</a:t>
            </a:r>
            <a:endParaRPr lang="en-US"/>
          </a:p>
        </p:txBody>
      </p:sp>
      <p:pic>
        <p:nvPicPr>
          <p:cNvPr id="18" name="Graphic 17" descr="Gingerbread Cookie">
            <a:extLst>
              <a:ext uri="{FF2B5EF4-FFF2-40B4-BE49-F238E27FC236}">
                <a16:creationId xmlns:a16="http://schemas.microsoft.com/office/drawing/2014/main" id="{C46CA35E-5A6E-470C-9954-07568C6C25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94840" y="608765"/>
            <a:ext cx="5577840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3442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92</TotalTime>
  <Words>514</Words>
  <Application>Microsoft Office PowerPoint</Application>
  <PresentationFormat>Widescreen</PresentationFormat>
  <Paragraphs>30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Integral</vt:lpstr>
      <vt:lpstr>End-to-End Object Detection with Transformers</vt:lpstr>
      <vt:lpstr>1. CONTEXT</vt:lpstr>
      <vt:lpstr>PowerPoint Presentation</vt:lpstr>
      <vt:lpstr>2. DETR </vt:lpstr>
      <vt:lpstr>3. the architecture model</vt:lpstr>
      <vt:lpstr>5. CONCLUSIONS</vt:lpstr>
      <vt:lpstr>REFERENCES: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LARISA</cp:lastModifiedBy>
  <cp:revision>2299</cp:revision>
  <dcterms:created xsi:type="dcterms:W3CDTF">2021-11-22T22:37:31Z</dcterms:created>
  <dcterms:modified xsi:type="dcterms:W3CDTF">2022-12-21T12:12:40Z</dcterms:modified>
</cp:coreProperties>
</file>

<file path=docProps/thumbnail.jpeg>
</file>